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1140" r:id="rId3"/>
    <p:sldId id="1152" r:id="rId4"/>
    <p:sldId id="1143" r:id="rId5"/>
    <p:sldId id="1144" r:id="rId6"/>
    <p:sldId id="1145"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8653"/>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主要讲述了睡眠质量对于人们来说是非常重要的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并提供了一组关于不同人群睡眠的平均时间数据以及人们所面临的睡眠问题。</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p:nvPr/>
        </p:nvPicPr>
        <p:blipFill>
          <a:blip r:embed="rId2"/>
          <a:stretch>
            <a:fillRect/>
          </a:stretch>
        </p:blipFill>
        <p:spPr>
          <a:xfrm>
            <a:off x="360855" y="1119735"/>
            <a:ext cx="11485848" cy="1445169"/>
          </a:xfrm>
          <a:prstGeom prst="rect">
            <a:avLst/>
          </a:prstGeom>
        </p:spPr>
      </p:pic>
      <p:pic>
        <p:nvPicPr>
          <p:cNvPr id="5" name="语篇导航-DA.eps" descr="id:2147486413;FounderCES"/>
          <p:cNvPicPr/>
          <p:nvPr/>
        </p:nvPicPr>
        <p:blipFill>
          <a:blip r:embed="rId3"/>
          <a:stretch>
            <a:fillRect/>
          </a:stretch>
        </p:blipFill>
        <p:spPr>
          <a:xfrm>
            <a:off x="513928" y="2763510"/>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453755059"/>
              </p:ext>
            </p:extLst>
          </p:nvPr>
        </p:nvGraphicFramePr>
        <p:xfrm>
          <a:off x="415282" y="908720"/>
          <a:ext cx="11449272" cy="5381149"/>
        </p:xfrm>
        <a:graphic>
          <a:graphicData uri="http://schemas.openxmlformats.org/drawingml/2006/table">
            <a:tbl>
              <a:tblPr firstRow="1" firstCol="1" bandRow="1"/>
              <a:tblGrid>
                <a:gridCol w="5760640">
                  <a:extLst>
                    <a:ext uri="{9D8B030D-6E8A-4147-A177-3AD203B41FA5}">
                      <a16:colId xmlns:a16="http://schemas.microsoft.com/office/drawing/2014/main" val="1802480896"/>
                    </a:ext>
                  </a:extLst>
                </a:gridCol>
                <a:gridCol w="5688632">
                  <a:extLst>
                    <a:ext uri="{9D8B030D-6E8A-4147-A177-3AD203B41FA5}">
                      <a16:colId xmlns:a16="http://schemas.microsoft.com/office/drawing/2014/main" val="1200107543"/>
                    </a:ext>
                  </a:extLst>
                </a:gridCol>
              </a:tblGrid>
              <a:tr h="1357789">
                <a:tc>
                  <a:txBody>
                    <a:bodyPr/>
                    <a:lstStyle/>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Sleeping</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very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important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staying</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body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function</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However,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report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showed</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average,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experience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poor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quality</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hangingPunct="0">
                        <a:lnSpc>
                          <a:spcPct val="120000"/>
                        </a:lnSpc>
                        <a:spcAft>
                          <a:spcPts val="0"/>
                        </a:spcAft>
                        <a:tabLst>
                          <a:tab pos="4222115" algn="l"/>
                          <a:tab pos="6862445" algn="l"/>
                          <a:tab pos="7377430" algn="l"/>
                          <a:tab pos="9617710" algn="l"/>
                        </a:tabLst>
                      </a:pP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Recommended</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sleeptimes</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groups</a:t>
                      </a:r>
                      <a:endPar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Reported</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problems</a:t>
                      </a:r>
                      <a:endPar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problems</a:t>
                      </a:r>
                      <a:endPar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May</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insomnia</a:t>
                      </a:r>
                      <a:r>
                        <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失眠</a:t>
                      </a:r>
                      <a:r>
                        <a:rPr 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20000"/>
                        </a:lnSpc>
                        <a:spcAft>
                          <a:spcPts val="0"/>
                        </a:spcAft>
                        <a:tabLst>
                          <a:tab pos="4222115" algn="l"/>
                          <a:tab pos="6862445" algn="l"/>
                          <a:tab pos="7377430" algn="l"/>
                          <a:tab pos="9617710" algn="l"/>
                        </a:tabLst>
                      </a:pPr>
                      <a:r>
                        <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insomnia</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8045150"/>
                  </a:ext>
                </a:extLst>
              </a:tr>
              <a:tr h="3168174">
                <a:tc>
                  <a:txBody>
                    <a:bodyPr/>
                    <a:lstStyle/>
                    <a:p>
                      <a:pPr algn="just" hangingPunct="0">
                        <a:lnSpc>
                          <a:spcPct val="120000"/>
                        </a:lnSpc>
                        <a:spcAft>
                          <a:spcPts val="0"/>
                        </a:spcAft>
                        <a:tabLst>
                          <a:tab pos="4222115" algn="l"/>
                          <a:tab pos="6862445" algn="l"/>
                          <a:tab pos="7377430" algn="l"/>
                          <a:tab pos="9617710"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Sleeping</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averages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duration</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hours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Bedtime</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Frequency</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awakening</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Average</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sleep</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score</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points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Bedtimes</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among</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generations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4222115" algn="l"/>
                          <a:tab pos="6862445" algn="l"/>
                          <a:tab pos="7377430" algn="l"/>
                          <a:tab pos="9617710" algn="l"/>
                        </a:tabLst>
                      </a:pP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624464760"/>
                  </a:ext>
                </a:extLst>
              </a:tr>
            </a:tbl>
          </a:graphicData>
        </a:graphic>
      </p:graphicFrame>
      <p:pic>
        <p:nvPicPr>
          <p:cNvPr id="5" name="th15.jpg"/>
          <p:cNvPicPr/>
          <p:nvPr/>
        </p:nvPicPr>
        <p:blipFill>
          <a:blip r:embed="rId2"/>
          <a:stretch>
            <a:fillRect/>
          </a:stretch>
        </p:blipFill>
        <p:spPr>
          <a:xfrm>
            <a:off x="713320" y="4521466"/>
            <a:ext cx="4772985" cy="1513574"/>
          </a:xfrm>
          <a:prstGeom prst="rect">
            <a:avLst/>
          </a:prstGeom>
        </p:spPr>
      </p:pic>
      <p:pic>
        <p:nvPicPr>
          <p:cNvPr id="6" name="th13.jpg"/>
          <p:cNvPicPr/>
          <p:nvPr/>
        </p:nvPicPr>
        <p:blipFill>
          <a:blip r:embed="rId3"/>
          <a:stretch>
            <a:fillRect/>
          </a:stretch>
        </p:blipFill>
        <p:spPr>
          <a:xfrm>
            <a:off x="7136461" y="1483093"/>
            <a:ext cx="3644750" cy="2057121"/>
          </a:xfrm>
          <a:prstGeom prst="rect">
            <a:avLst/>
          </a:prstGeom>
        </p:spPr>
      </p:pic>
      <p:pic>
        <p:nvPicPr>
          <p:cNvPr id="7" name="th14.jpg"/>
          <p:cNvPicPr/>
          <p:nvPr/>
        </p:nvPicPr>
        <p:blipFill>
          <a:blip r:embed="rId4">
            <a:clrChange>
              <a:clrFrom>
                <a:srgbClr val="FFFFFF"/>
              </a:clrFrom>
              <a:clrTo>
                <a:srgbClr val="FFFFFF">
                  <a:alpha val="0"/>
                </a:srgbClr>
              </a:clrTo>
            </a:clrChange>
          </a:blip>
          <a:stretch>
            <a:fillRect/>
          </a:stretch>
        </p:blipFill>
        <p:spPr>
          <a:xfrm>
            <a:off x="9050914" y="3875805"/>
            <a:ext cx="2557611" cy="1690992"/>
          </a:xfrm>
          <a:prstGeom prst="rect">
            <a:avLst/>
          </a:prstGeom>
        </p:spPr>
      </p:pic>
    </p:spTree>
    <p:extLst>
      <p:ext uri="{BB962C8B-B14F-4D97-AF65-F5344CB8AC3E}">
        <p14:creationId xmlns:p14="http://schemas.microsoft.com/office/powerpoint/2010/main" val="648176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part of a magazine can you probably read this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7786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Study Abroad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 Corner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7786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Sports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Music Time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97749" y="874463"/>
            <a:ext cx="3717409" cy="442159"/>
          </a:xfrm>
          <a:prstGeom prst="rect">
            <a:avLst/>
          </a:prstGeom>
        </p:spPr>
      </p:pic>
      <p:sp>
        <p:nvSpPr>
          <p:cNvPr id="5" name="矩形 4"/>
          <p:cNvSpPr/>
          <p:nvPr/>
        </p:nvSpPr>
        <p:spPr>
          <a:xfrm>
            <a:off x="874641" y="838145"/>
            <a:ext cx="389850" cy="461665"/>
          </a:xfrm>
          <a:prstGeom prst="rect">
            <a:avLst/>
          </a:prstGeom>
        </p:spPr>
        <p:txBody>
          <a:bodyPr wrap="none">
            <a:spAutoFit/>
          </a:bodyPr>
          <a:lstStyle/>
          <a:p>
            <a:r>
              <a:rPr lang="en-US" altLang="zh-CN" sz="2400" dirty="0"/>
              <a:t>B</a:t>
            </a:r>
            <a:endParaRPr lang="zh-CN" altLang="en-US" dirty="0"/>
          </a:p>
        </p:txBody>
      </p:sp>
      <p:sp>
        <p:nvSpPr>
          <p:cNvPr id="6" name="内容占位符 1"/>
          <p:cNvSpPr txBox="1">
            <a:spLocks/>
          </p:cNvSpPr>
          <p:nvPr/>
        </p:nvSpPr>
        <p:spPr bwMode="auto">
          <a:xfrm>
            <a:off x="360854" y="29468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“Sleeping well is very important for staying good body function.”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本文是和健康有关的内容。故选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77786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hours should forty-year-old people sleep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7786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77786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4" y="846854"/>
            <a:ext cx="407484" cy="461665"/>
          </a:xfrm>
          <a:prstGeom prst="rect">
            <a:avLst/>
          </a:prstGeom>
        </p:spPr>
        <p:txBody>
          <a:bodyPr wrap="none">
            <a:spAutoFit/>
          </a:bodyPr>
          <a:lstStyle/>
          <a:p>
            <a:r>
              <a:rPr lang="en-US" altLang="zh-CN" sz="2400" dirty="0"/>
              <a:t>C</a:t>
            </a:r>
            <a:endParaRPr lang="zh-CN" altLang="en-US" dirty="0"/>
          </a:p>
        </p:txBody>
      </p:sp>
      <p:sp>
        <p:nvSpPr>
          <p:cNvPr id="5" name="内容占位符 2"/>
          <p:cNvSpPr txBox="1">
            <a:spLocks/>
          </p:cNvSpPr>
          <p:nvPr/>
        </p:nvSpPr>
        <p:spPr bwMode="auto">
          <a:xfrm>
            <a:off x="334566" y="234888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细节理解题。根据文中图表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Recommended</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sleep times for different age </a:t>
            </a:r>
          </a:p>
          <a:p>
            <a:pPr eaLnBrk="1" hangingPunct="0">
              <a:spcAft>
                <a:spcPts val="0"/>
              </a:spcAft>
            </a:pP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groups”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中的第二点可知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岁的人群对应的推荐睡眠时长为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6200503" y="2870318"/>
            <a:ext cx="6092825" cy="1200329"/>
          </a:xfrm>
          <a:prstGeom prst="rect">
            <a:avLst/>
          </a:prstGeom>
        </p:spPr>
        <p:txBody>
          <a:bodyPr>
            <a:spAutoFit/>
          </a:bodyPr>
          <a:lstStyle/>
          <a:p>
            <a:pPr>
              <a:lnSpc>
                <a:spcPct val="150000"/>
              </a:lnSpc>
              <a:spcAft>
                <a:spcPts val="0"/>
              </a:spcAft>
            </a:pPr>
            <a:r>
              <a:rPr lang="en-US" altLang="zh-CN" sz="2400" dirty="0">
                <a:solidFill>
                  <a:srgbClr val="00AEEF"/>
                </a:solidFill>
                <a:cs typeface="Times New Roman" panose="02020603050405020304" pitchFamily="18" charset="0"/>
              </a:rPr>
              <a:t>recommend</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a:solidFill>
                  <a:srgbClr val="00AEEF"/>
                </a:solidFill>
                <a:cs typeface="Times New Roman" panose="02020603050405020304" pitchFamily="18" charset="0"/>
              </a:rPr>
              <a:t>that</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err="1">
                <a:solidFill>
                  <a:srgbClr val="00AEEF"/>
                </a:solidFill>
                <a:cs typeface="Times New Roman" panose="02020603050405020304" pitchFamily="18" charset="0"/>
              </a:rPr>
              <a:t>sb</a:t>
            </a:r>
            <a:r>
              <a:rPr lang="en-US" altLang="zh-CN" sz="2400" dirty="0">
                <a:solidFill>
                  <a:srgbClr val="00AEEF"/>
                </a:solidFill>
                <a:ea typeface="楷体" panose="02010609060101010101" pitchFamily="49" charset="-122"/>
                <a:cs typeface="Times New Roman" panose="02020603050405020304" pitchFamily="18" charset="0"/>
              </a:rPr>
              <a:t> </a:t>
            </a:r>
            <a:r>
              <a:rPr lang="zh-CN" altLang="zh-CN" sz="2400" dirty="0">
                <a:solidFill>
                  <a:srgbClr val="00AEEF"/>
                </a:solidFill>
                <a:cs typeface="Times New Roman" panose="02020603050405020304" pitchFamily="18" charset="0"/>
              </a:rPr>
              <a:t>（</a:t>
            </a:r>
            <a:r>
              <a:rPr lang="en-US" altLang="zh-CN" sz="2400" dirty="0">
                <a:solidFill>
                  <a:srgbClr val="00AEEF"/>
                </a:solidFill>
                <a:cs typeface="Times New Roman" panose="02020603050405020304" pitchFamily="18" charset="0"/>
              </a:rPr>
              <a:t>should</a:t>
            </a:r>
            <a:r>
              <a:rPr lang="zh-CN" altLang="zh-CN" sz="2400" dirty="0">
                <a:solidFill>
                  <a:srgbClr val="00AEEF"/>
                </a:solidFill>
                <a:cs typeface="Times New Roman" panose="02020603050405020304" pitchFamily="18" charset="0"/>
              </a:rPr>
              <a:t>）</a:t>
            </a:r>
            <a:r>
              <a:rPr lang="en-US" altLang="zh-CN" sz="2400" dirty="0">
                <a:solidFill>
                  <a:srgbClr val="00AEEF"/>
                </a:solidFill>
                <a:cs typeface="Times New Roman" panose="02020603050405020304" pitchFamily="18" charset="0"/>
              </a:rPr>
              <a:t>do</a:t>
            </a:r>
            <a:r>
              <a:rPr lang="en-US" altLang="zh-CN" sz="2400" dirty="0">
                <a:solidFill>
                  <a:srgbClr val="00AEEF"/>
                </a:solidFill>
                <a:ea typeface="楷体" panose="02010609060101010101" pitchFamily="49" charset="-122"/>
                <a:cs typeface="Times New Roman" panose="02020603050405020304" pitchFamily="18" charset="0"/>
              </a:rPr>
              <a:t> </a:t>
            </a:r>
            <a:r>
              <a:rPr lang="en-US" altLang="zh-CN" sz="2400" dirty="0" err="1">
                <a:solidFill>
                  <a:srgbClr val="00AEEF"/>
                </a:solidFill>
                <a:cs typeface="Times New Roman" panose="02020603050405020304" pitchFamily="18" charset="0"/>
              </a:rPr>
              <a:t>sth</a:t>
            </a:r>
            <a:r>
              <a:rPr lang="zh-CN" altLang="zh-CN" sz="2400" dirty="0">
                <a:solidFill>
                  <a:srgbClr val="00AEEF"/>
                </a:solidFill>
                <a:ea typeface="楷体" panose="02010609060101010101" pitchFamily="49" charset="-122"/>
                <a:cs typeface="Times New Roman" panose="02020603050405020304" pitchFamily="18" charset="0"/>
              </a:rPr>
              <a:t>建议</a:t>
            </a:r>
            <a:endParaRPr lang="zh-CN" altLang="zh-CN" sz="90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某人应该做某事</a:t>
            </a:r>
            <a:endParaRPr lang="zh-CN" altLang="zh-CN" sz="900" dirty="0">
              <a:solidFill>
                <a:srgbClr val="000000"/>
              </a:solidFill>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5507197" y="2938676"/>
            <a:ext cx="564674" cy="444681"/>
          </a:xfrm>
          <a:prstGeom prst="rect">
            <a:avLst/>
          </a:prstGeom>
        </p:spPr>
      </p:pic>
    </p:spTree>
    <p:extLst>
      <p:ext uri="{BB962C8B-B14F-4D97-AF65-F5344CB8AC3E}">
        <p14:creationId xmlns:p14="http://schemas.microsoft.com/office/powerpoint/2010/main" val="186248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according to the material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older the people are, the later they sleep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Chinese people go to bed before midnight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Few Chinese are suffering from poor sleep quality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ages had better sleep for at least 7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9368" y="829437"/>
            <a:ext cx="407484" cy="461665"/>
          </a:xfrm>
          <a:prstGeom prst="rect">
            <a:avLst/>
          </a:prstGeom>
        </p:spPr>
        <p:txBody>
          <a:bodyPr wrap="none">
            <a:spAutoFit/>
          </a:bodyPr>
          <a:lstStyle/>
          <a:p>
            <a:r>
              <a:rPr lang="en-US" altLang="zh-CN" sz="2400" dirty="0"/>
              <a:t>D</a:t>
            </a:r>
            <a:endParaRPr lang="zh-CN" altLang="en-US" dirty="0"/>
          </a:p>
        </p:txBody>
      </p:sp>
      <p:sp>
        <p:nvSpPr>
          <p:cNvPr id="5" name="内容占位符 3"/>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推理判断题。根据文中图表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“Recommended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sleeptimes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different age groups”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中各个年龄段的推荐睡眠时长可知</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岁人群的推荐睡眠时间为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岁人群的推荐睡眠时间为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小时；超过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岁人群的推荐睡眠时间为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小时。因此可推断</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各个年龄段的人群都应该至少睡</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个小时。故选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TotalTime>
  <Words>305</Words>
  <Application>Microsoft Office PowerPoint</Application>
  <PresentationFormat>自定义</PresentationFormat>
  <Paragraphs>49</Paragraphs>
  <Slides>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vt:i4>
      </vt:variant>
    </vt:vector>
  </HeadingPairs>
  <TitlesOfParts>
    <vt:vector size="1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447</cp:revision>
  <dcterms:created xsi:type="dcterms:W3CDTF">2020-11-06T05:24:00Z</dcterms:created>
  <dcterms:modified xsi:type="dcterms:W3CDTF">2025-09-16T23:57:59Z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